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Old Standard TT"/>
      <p:regular r:id="rId42"/>
      <p:bold r:id="rId43"/>
      <p: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B65862-7473-445D-9871-366D7F104C20}">
  <a:tblStyle styleId="{92B65862-7473-445D-9871-366D7F104C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OldStandardTT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OldStandardTT-italic.fntdata"/><Relationship Id="rId21" Type="http://schemas.openxmlformats.org/officeDocument/2006/relationships/slide" Target="slides/slide15.xml"/><Relationship Id="rId43" Type="http://schemas.openxmlformats.org/officeDocument/2006/relationships/font" Target="fonts/OldStandardTT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d4a91b7a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5d4a91b7a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d7432e2a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d7432e2a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d4a91b7a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d4a91b7a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d4a91b7a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d4a91b7a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c29b977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6c29b977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5d4a91b7a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5d4a91b7a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d4a91b7a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d4a91b7a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d7432e2a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d7432e2a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6c29b9778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6c29b9778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5d4a91b7a6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5d4a91b7a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5d4a91b7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5d4a91b7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5d4a91b7a6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5d4a91b7a6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d4a91b7a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5d4a91b7a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5d4a91b7a6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5d4a91b7a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5d4a91b7a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5d4a91b7a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5d4a91b7a6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5d4a91b7a6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d4a91b7a6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d4a91b7a6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5d4a91b7a6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5d4a91b7a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d4a91b7a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d4a91b7a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5d4a91b7a6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5d4a91b7a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d4a91b7a6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d4a91b7a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b42c6bd71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b42c6bd71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5d4a91b7a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5d4a91b7a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5d4a91b7a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5d4a91b7a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5d4a91b7a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5d4a91b7a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d4a91b7a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5d4a91b7a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5d4a91b7a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5d4a91b7a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5d4a91b7a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5d4a91b7a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d4a91b7a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d4a91b7a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e31d60ba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5e31d60ba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d4a91b7a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d4a91b7a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d4a91b7a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d4a91b7a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c29b977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c29b977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c29b977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c29b977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B7B7B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21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79450" y="4165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2700" y="3181514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248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4934975"/>
            <a:ext cx="9144000" cy="20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-43450" y="4863475"/>
            <a:ext cx="930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Melting Pot of Origins: Compromising the Intermediary Web Services that Rehost Websites	 					          @siva_skanda #cs895f22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4100" y="4987612"/>
            <a:ext cx="103225" cy="1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0" y="2164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0" y="2164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216425"/>
            <a:ext cx="914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0.gif"/><Relationship Id="rId6" Type="http://schemas.openxmlformats.org/officeDocument/2006/relationships/hyperlink" Target="https://en.wikipedia.org/wiki/300_(film)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hyperlink" Target="https://www.ndss-symposium.org/wp-content/uploads/24140-slides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hyperlink" Target="https://www.ndss-symposium.org/wp-content/uploads/24140-slides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hyperlink" Target="https://www.sandboxx.us/blog/russian-military-websites-blocked-in-us-as-invasion-of-ukraine-commences/" TargetMode="External"/><Relationship Id="rId6" Type="http://schemas.openxmlformats.org/officeDocument/2006/relationships/image" Target="../media/image19.png"/><Relationship Id="rId7" Type="http://schemas.openxmlformats.org/officeDocument/2006/relationships/hyperlink" Target="http://www.profsivakanesan.com/" TargetMode="External"/><Relationship Id="rId8" Type="http://schemas.openxmlformats.org/officeDocument/2006/relationships/hyperlink" Target="https://tamilwin.com/article/european-union-commission-visit-to-sri-lanka-166473961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hyperlink" Target="https://www.ndss-symposium.org/wp-content/uploads/24140-slides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jpg"/><Relationship Id="rId4" Type="http://schemas.openxmlformats.org/officeDocument/2006/relationships/image" Target="../media/image43.jpg"/><Relationship Id="rId9" Type="http://schemas.openxmlformats.org/officeDocument/2006/relationships/image" Target="../media/image46.jpg"/><Relationship Id="rId5" Type="http://schemas.openxmlformats.org/officeDocument/2006/relationships/image" Target="../media/image41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8" Type="http://schemas.openxmlformats.org/officeDocument/2006/relationships/image" Target="../media/image4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a-example.rehosted.example/" TargetMode="External"/><Relationship Id="rId4" Type="http://schemas.openxmlformats.org/officeDocument/2006/relationships/hyperlink" Target="https://www-odu-edu.translate.goog/?_x_tr_sl=auto&amp;_x_tr_tl=ta&amp;_x_tr_hl=en&amp;_x_tr_pto=wapp" TargetMode="External"/><Relationship Id="rId5" Type="http://schemas.openxmlformats.org/officeDocument/2006/relationships/hyperlink" Target="https://www-nfl-com.translate.goog/?_x_tr_sl=auto&amp;_x_tr_tl=ta&amp;_x_tr_hl=en&amp;_x_tr_pto=wapp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.example" TargetMode="External"/><Relationship Id="rId4" Type="http://schemas.openxmlformats.org/officeDocument/2006/relationships/hyperlink" Target="https://rehosted.example/?url=https://a.exampl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hyperlink" Target="https://www.proxysite.com/" TargetMode="External"/><Relationship Id="rId6" Type="http://schemas.openxmlformats.org/officeDocument/2006/relationships/hyperlink" Target="https://us14.proxysite.com/process.php?d=tzkJymJhV5eNrWHgOXBzVenUFOTb&amp;b=1&amp;f=norefer" TargetMode="External"/><Relationship Id="rId7" Type="http://schemas.openxmlformats.org/officeDocument/2006/relationships/hyperlink" Target="https://us14.proxysite.com/process.php?d=tzkJymJhV5eNrWHgOXBzVenUFOTb&amp;b=1&amp;f=norefer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3.png"/><Relationship Id="rId13" Type="http://schemas.openxmlformats.org/officeDocument/2006/relationships/image" Target="../media/image5.png"/><Relationship Id="rId1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Relationship Id="rId15" Type="http://schemas.openxmlformats.org/officeDocument/2006/relationships/image" Target="../media/image8.png"/><Relationship Id="rId14" Type="http://schemas.openxmlformats.org/officeDocument/2006/relationships/image" Target="../media/image14.png"/><Relationship Id="rId16" Type="http://schemas.openxmlformats.org/officeDocument/2006/relationships/image" Target="../media/image20.gif"/><Relationship Id="rId5" Type="http://schemas.openxmlformats.org/officeDocument/2006/relationships/image" Target="../media/image9.png"/><Relationship Id="rId6" Type="http://schemas.openxmlformats.org/officeDocument/2006/relationships/image" Target="../media/image4.jpg"/><Relationship Id="rId7" Type="http://schemas.openxmlformats.org/officeDocument/2006/relationships/image" Target="../media/image10.png"/><Relationship Id="rId8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hyperlink" Target="https://web.archive.org/web/20220922114548/https://trinitycollege.lk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51.png"/><Relationship Id="rId9" Type="http://schemas.openxmlformats.org/officeDocument/2006/relationships/hyperlink" Target="https://trinitycollege-lk.translate.goog/?_x_tr_sl=auto&amp;_x_tr_tl=ta&amp;_x_tr_hl=en&amp;_x_tr_pto=wapp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53.png"/><Relationship Id="rId7" Type="http://schemas.openxmlformats.org/officeDocument/2006/relationships/hyperlink" Target="https://trinitycollege.lk/" TargetMode="External"/><Relationship Id="rId8" Type="http://schemas.openxmlformats.org/officeDocument/2006/relationships/hyperlink" Target="https://trinitycollege-lk.translate.goog/?_x_tr_sl=auto&amp;_x_tr_tl=ta&amp;_x_tr_hl=en&amp;_x_tr_pto=w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hyperlink" Target="https://www.ndss-symposium.org/wp-content/uploads/24140-slides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hyperlink" Target="https://developer.mozilla.org/en-US/docs/Web/Security/Same-origin_policy" TargetMode="External"/><Relationship Id="rId5" Type="http://schemas.openxmlformats.org/officeDocument/2006/relationships/hyperlink" Target="https://www.ndss-symposium.org/wp-content/uploads/24140-slides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eloper.mozilla.org/en-US/docs/Web/Security/Same-origin_polic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512700" y="40702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chemeClr val="dk1"/>
                </a:solidFill>
              </a:rPr>
              <a:t>Melting Pot of Origins:</a:t>
            </a:r>
            <a:r>
              <a:rPr lang="en" sz="3400">
                <a:solidFill>
                  <a:schemeClr val="dk1"/>
                </a:solidFill>
              </a:rPr>
              <a:t> 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>
                <a:solidFill>
                  <a:schemeClr val="dk1"/>
                </a:solidFill>
              </a:rPr>
              <a:t>Compromising the Intermediary Web Services that Rehost Websites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0" y="2113625"/>
            <a:ext cx="9144000" cy="840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Takuya Watanabe, Eitaro Shioji, Mitsuaki Akiyama and Tatsuya Mori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NDSS Symposium, 24th February, 2020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descr="A picture containing drawing&#10;&#10;Description automatically generated" id="62" name="Google Shape;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2954" y="4437550"/>
            <a:ext cx="632121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1468800" y="4770350"/>
            <a:ext cx="6495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Created as a course requirement for CS895 Web Archiving Forensics (by Dr. Michael L. Nelson), Fall 2022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962900" y="3292850"/>
            <a:ext cx="550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Presented By: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Sivakanesan Dhanushkanda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PhD Student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Department of Computer Science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Old Dominion University, Norfolk, Virginia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@siva_skanda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775" y="4324350"/>
            <a:ext cx="159450" cy="1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0" y="140225"/>
            <a:ext cx="91440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The Good and the Evil Have the </a:t>
            </a:r>
            <a:r>
              <a:rPr lang="en" sz="2700"/>
              <a:t>Same Origin</a:t>
            </a:r>
            <a:r>
              <a:rPr lang="en" sz="2700"/>
              <a:t>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After Being Rehosted</a:t>
            </a:r>
            <a:endParaRPr sz="2700"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50" y="1181225"/>
            <a:ext cx="4909302" cy="2536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" name="Google Shape;190;p2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797" y="2571738"/>
            <a:ext cx="3684176" cy="220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2" name="Google Shape;192;p22"/>
          <p:cNvSpPr txBox="1"/>
          <p:nvPr/>
        </p:nvSpPr>
        <p:spPr>
          <a:xfrm>
            <a:off x="2849950" y="3800025"/>
            <a:ext cx="219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Figure</a:t>
            </a: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 2, Watanabe et al. 2020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0" y="140225"/>
            <a:ext cx="91440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The Good and the Evil Have the Same Origin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After Being Rehosted</a:t>
            </a:r>
            <a:endParaRPr sz="2700"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50" y="1181225"/>
            <a:ext cx="4909302" cy="2536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797" y="2571738"/>
            <a:ext cx="3684176" cy="220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5">
            <a:alphaModFix/>
          </a:blip>
          <a:srcRect b="13340" l="0" r="0" t="13640"/>
          <a:stretch/>
        </p:blipFill>
        <p:spPr>
          <a:xfrm>
            <a:off x="5840663" y="1181225"/>
            <a:ext cx="2534449" cy="10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5476875" y="2324100"/>
            <a:ext cx="36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5772150" y="2188875"/>
            <a:ext cx="1562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https://en.wikipedia.org/wiki/300_(film)</a:t>
            </a:r>
            <a:endParaRPr sz="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2849950" y="3800025"/>
            <a:ext cx="219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Figure 2, Watanabe et al. 2020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0" y="2926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Rehosting Is Vulnerable to Many Attacks</a:t>
            </a:r>
            <a:endParaRPr/>
          </a:p>
        </p:txBody>
      </p:sp>
      <p:graphicFrame>
        <p:nvGraphicFramePr>
          <p:cNvPr id="210" name="Google Shape;210;p24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{92B65862-7473-445D-9871-366D7F104C20}</a:tableStyleId>
              </a:tblPr>
              <a:tblGrid>
                <a:gridCol w="412750"/>
                <a:gridCol w="2774950"/>
                <a:gridCol w="4051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Attacks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Exploited Resources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Persistent MITM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Service Worker, AppCache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Privilege Abuse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Camera, Microphone, Location, Notification, etc.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Credential Theft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Password Manager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History Theft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Cookie (written by JavaScript), localStorage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 Hijacking and Injection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Cookie (written by HTTP header)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1" name="Google Shape;211;p2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6036550" y="3885750"/>
            <a:ext cx="219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Table 2</a:t>
            </a: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, Watanabe et al. 2020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Model: Two Main Attack Flow Types</a:t>
            </a:r>
            <a:endParaRPr/>
          </a:p>
        </p:txBody>
      </p:sp>
      <p:grpSp>
        <p:nvGrpSpPr>
          <p:cNvPr id="218" name="Google Shape;218;p25"/>
          <p:cNvGrpSpPr/>
          <p:nvPr/>
        </p:nvGrpSpPr>
        <p:grpSpPr>
          <a:xfrm>
            <a:off x="907625" y="1058226"/>
            <a:ext cx="7541125" cy="3542499"/>
            <a:chOff x="907625" y="1058226"/>
            <a:chExt cx="7541125" cy="3542499"/>
          </a:xfrm>
        </p:grpSpPr>
        <p:pic>
          <p:nvPicPr>
            <p:cNvPr id="219" name="Google Shape;21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7625" y="1058226"/>
              <a:ext cx="7328748" cy="3406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5"/>
            <p:cNvSpPr/>
            <p:nvPr/>
          </p:nvSpPr>
          <p:spPr>
            <a:xfrm>
              <a:off x="7677150" y="4086225"/>
              <a:ext cx="771600" cy="51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5"/>
          <p:cNvSpPr txBox="1"/>
          <p:nvPr/>
        </p:nvSpPr>
        <p:spPr>
          <a:xfrm>
            <a:off x="3819450" y="4514850"/>
            <a:ext cx="46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Watanabe, Melting Pot of Origins, Feb.2020, Slideshow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https://www.ndss-symposium.org/wp-content/uploads/24140-slides.pdf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Worker (SW)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●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Powerful feature in HTML 5.1 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○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Intercept all req/res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●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It can: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○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Modify the nuance of news articles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○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Replace movies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○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Inject ads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○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Display phishing page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●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Restrictions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○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HTTPS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○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Same Origin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-307975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■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SW script, register page, scoped pages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  <a:p>
            <a:pPr indent="-30797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250"/>
              <a:buChar char="○"/>
            </a:pPr>
            <a:r>
              <a:rPr lang="en" sz="1250">
                <a:solidFill>
                  <a:srgbClr val="454546"/>
                </a:solidFill>
                <a:highlight>
                  <a:schemeClr val="lt1"/>
                </a:highlight>
              </a:rPr>
              <a:t>MIME Type (JavaScript)</a:t>
            </a:r>
            <a:endParaRPr sz="1250">
              <a:solidFill>
                <a:srgbClr val="454546"/>
              </a:solidFill>
              <a:highlight>
                <a:schemeClr val="lt1"/>
              </a:highlight>
            </a:endParaRPr>
          </a:p>
        </p:txBody>
      </p:sp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025" y="1171600"/>
            <a:ext cx="4664026" cy="12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337" y="920075"/>
            <a:ext cx="5589315" cy="3786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6" name="Google Shape;236;p27"/>
          <p:cNvSpPr txBox="1"/>
          <p:nvPr>
            <p:ph type="title"/>
          </p:nvPr>
        </p:nvSpPr>
        <p:spPr>
          <a:xfrm>
            <a:off x="0" y="-12175"/>
            <a:ext cx="9144000" cy="10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/>
              <a:t>Service Workers (SW): 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/>
              <a:t>Proxy Requests and Responses Between Web Clients and Servers</a:t>
            </a:r>
            <a:endParaRPr sz="2300"/>
          </a:p>
        </p:txBody>
      </p:sp>
      <p:sp>
        <p:nvSpPr>
          <p:cNvPr id="237" name="Google Shape;237;p2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5255500" y="4674675"/>
            <a:ext cx="219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Figure 3</a:t>
            </a: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, Watanabe et al. 2020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1: Persistent MITM</a:t>
            </a:r>
            <a:endParaRPr/>
          </a:p>
        </p:txBody>
      </p:sp>
      <p:grpSp>
        <p:nvGrpSpPr>
          <p:cNvPr id="244" name="Google Shape;244;p28"/>
          <p:cNvGrpSpPr/>
          <p:nvPr/>
        </p:nvGrpSpPr>
        <p:grpSpPr>
          <a:xfrm>
            <a:off x="229497" y="1036803"/>
            <a:ext cx="8542021" cy="2134797"/>
            <a:chOff x="509598" y="2257422"/>
            <a:chExt cx="8073744" cy="1729561"/>
          </a:xfrm>
        </p:grpSpPr>
        <p:pic>
          <p:nvPicPr>
            <p:cNvPr id="245" name="Google Shape;24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98" y="2257422"/>
              <a:ext cx="2374676" cy="168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51275" y="2257424"/>
              <a:ext cx="2374674" cy="16781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7" name="Google Shape;247;p28"/>
            <p:cNvGrpSpPr/>
            <p:nvPr/>
          </p:nvGrpSpPr>
          <p:grpSpPr>
            <a:xfrm>
              <a:off x="6192943" y="2257424"/>
              <a:ext cx="2390400" cy="1729559"/>
              <a:chOff x="5788818" y="1457324"/>
              <a:chExt cx="2390400" cy="1729559"/>
            </a:xfrm>
          </p:grpSpPr>
          <p:pic>
            <p:nvPicPr>
              <p:cNvPr id="248" name="Google Shape;248;p2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789675" y="1457324"/>
                <a:ext cx="2374674" cy="16781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9" name="Google Shape;249;p28"/>
              <p:cNvSpPr txBox="1"/>
              <p:nvPr/>
            </p:nvSpPr>
            <p:spPr>
              <a:xfrm>
                <a:off x="5788818" y="1640683"/>
                <a:ext cx="2390400" cy="154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You are Hacked!</a:t>
                </a:r>
                <a:b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</a:b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Pay 20 BTC or Perish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</p:grpSp>
      <p:sp>
        <p:nvSpPr>
          <p:cNvPr id="250" name="Google Shape;250;p28"/>
          <p:cNvSpPr txBox="1"/>
          <p:nvPr/>
        </p:nvSpPr>
        <p:spPr>
          <a:xfrm>
            <a:off x="229496" y="3323500"/>
            <a:ext cx="2476200" cy="38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Access ESPN Directly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3274800" y="3322975"/>
            <a:ext cx="2432700" cy="38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Through a Proxy site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6223825" y="3322975"/>
            <a:ext cx="2529000" cy="38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Through Proxy site, after attack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325" y="2380000"/>
            <a:ext cx="730000" cy="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1: Persistent MITM</a:t>
            </a:r>
            <a:endParaRPr/>
          </a:p>
        </p:txBody>
      </p:sp>
      <p:grpSp>
        <p:nvGrpSpPr>
          <p:cNvPr id="260" name="Google Shape;260;p29"/>
          <p:cNvGrpSpPr/>
          <p:nvPr/>
        </p:nvGrpSpPr>
        <p:grpSpPr>
          <a:xfrm>
            <a:off x="229497" y="1036803"/>
            <a:ext cx="8542021" cy="2134797"/>
            <a:chOff x="509598" y="2257422"/>
            <a:chExt cx="8073744" cy="1729561"/>
          </a:xfrm>
        </p:grpSpPr>
        <p:pic>
          <p:nvPicPr>
            <p:cNvPr id="261" name="Google Shape;26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598" y="2257422"/>
              <a:ext cx="2374676" cy="168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51275" y="2257424"/>
              <a:ext cx="2374674" cy="16781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" name="Google Shape;263;p29"/>
            <p:cNvGrpSpPr/>
            <p:nvPr/>
          </p:nvGrpSpPr>
          <p:grpSpPr>
            <a:xfrm>
              <a:off x="6192943" y="2257424"/>
              <a:ext cx="2390400" cy="1729559"/>
              <a:chOff x="5788818" y="1457324"/>
              <a:chExt cx="2390400" cy="1729559"/>
            </a:xfrm>
          </p:grpSpPr>
          <p:pic>
            <p:nvPicPr>
              <p:cNvPr id="264" name="Google Shape;264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789675" y="1457324"/>
                <a:ext cx="2374674" cy="16781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5" name="Google Shape;265;p29"/>
              <p:cNvSpPr txBox="1"/>
              <p:nvPr/>
            </p:nvSpPr>
            <p:spPr>
              <a:xfrm>
                <a:off x="5788818" y="1640683"/>
                <a:ext cx="2390400" cy="1546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You are Hacked!</a:t>
                </a:r>
                <a:b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</a:b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Pay 20 BTC or Perish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</p:grpSp>
      </p:grpSp>
      <p:sp>
        <p:nvSpPr>
          <p:cNvPr id="266" name="Google Shape;266;p29"/>
          <p:cNvSpPr txBox="1"/>
          <p:nvPr/>
        </p:nvSpPr>
        <p:spPr>
          <a:xfrm>
            <a:off x="229496" y="3323500"/>
            <a:ext cx="2476200" cy="38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Access ESPN Directly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3274800" y="3322975"/>
            <a:ext cx="2432700" cy="38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Through a Proxy site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6223825" y="3322975"/>
            <a:ext cx="2529000" cy="38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Through Proxy site, after attack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9" name="Google Shape;269;p29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3325" y="2380000"/>
            <a:ext cx="730000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67500" y="4159425"/>
            <a:ext cx="9009000" cy="5523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13</a:t>
            </a:r>
            <a:r>
              <a:rPr lang="en"/>
              <a:t> out of </a:t>
            </a:r>
            <a:r>
              <a:rPr lang="en">
                <a:solidFill>
                  <a:srgbClr val="FF0000"/>
                </a:solidFill>
              </a:rPr>
              <a:t>21</a:t>
            </a:r>
            <a:r>
              <a:rPr lang="en"/>
              <a:t> web rehosting services are vulnerable!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Model: Two Main Attack Flow Types</a:t>
            </a:r>
            <a:endParaRPr/>
          </a:p>
        </p:txBody>
      </p:sp>
      <p:grpSp>
        <p:nvGrpSpPr>
          <p:cNvPr id="277" name="Google Shape;277;p30"/>
          <p:cNvGrpSpPr/>
          <p:nvPr/>
        </p:nvGrpSpPr>
        <p:grpSpPr>
          <a:xfrm>
            <a:off x="907625" y="1058226"/>
            <a:ext cx="7541125" cy="3542499"/>
            <a:chOff x="907625" y="1058226"/>
            <a:chExt cx="7541125" cy="3542499"/>
          </a:xfrm>
        </p:grpSpPr>
        <p:pic>
          <p:nvPicPr>
            <p:cNvPr id="278" name="Google Shape;27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07625" y="1058226"/>
              <a:ext cx="7328748" cy="3406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Google Shape;279;p30"/>
            <p:cNvSpPr/>
            <p:nvPr/>
          </p:nvSpPr>
          <p:spPr>
            <a:xfrm>
              <a:off x="7677150" y="4086225"/>
              <a:ext cx="771600" cy="51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3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4705350" y="923925"/>
            <a:ext cx="3609900" cy="359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3819450" y="4514850"/>
            <a:ext cx="46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Watanabe, Melting Pot of Origins, Feb.2020, Slideshow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https://www.ndss-symposium.org/wp-content/uploads/24140-slides.pdf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2: Privilege Abuse</a:t>
            </a:r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 rotWithShape="1">
          <a:blip r:embed="rId3">
            <a:alphaModFix/>
          </a:blip>
          <a:srcRect b="10602" l="0" r="0" t="0"/>
          <a:stretch/>
        </p:blipFill>
        <p:spPr>
          <a:xfrm>
            <a:off x="204550" y="760000"/>
            <a:ext cx="8734899" cy="2882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 txBox="1"/>
          <p:nvPr/>
        </p:nvSpPr>
        <p:spPr>
          <a:xfrm>
            <a:off x="323875" y="3324225"/>
            <a:ext cx="4128900" cy="38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User grants permission at rehosted page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0" name="Google Shape;290;p31"/>
          <p:cNvSpPr txBox="1"/>
          <p:nvPr/>
        </p:nvSpPr>
        <p:spPr>
          <a:xfrm>
            <a:off x="5081600" y="3328125"/>
            <a:ext cx="3795300" cy="377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Old Standard TT"/>
                <a:ea typeface="Old Standard TT"/>
                <a:cs typeface="Old Standard TT"/>
                <a:sym typeface="Old Standard TT"/>
              </a:rPr>
              <a:t>Permission reused by the rehosted malicious page</a:t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409675" y="1152150"/>
            <a:ext cx="2037900" cy="16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577400" y="1533375"/>
            <a:ext cx="1170600" cy="16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5792325" y="1057100"/>
            <a:ext cx="2114100" cy="16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4825" y="2357438"/>
            <a:ext cx="6667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Existing Barriers for Web Access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50" y="850101"/>
            <a:ext cx="3562501" cy="21517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34023" l="0" r="0" t="0"/>
          <a:stretch/>
        </p:blipFill>
        <p:spPr>
          <a:xfrm>
            <a:off x="3962400" y="3021725"/>
            <a:ext cx="4095750" cy="1502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" name="Google Shape;73;p14"/>
          <p:cNvSpPr txBox="1"/>
          <p:nvPr/>
        </p:nvSpPr>
        <p:spPr>
          <a:xfrm>
            <a:off x="3896775" y="4432725"/>
            <a:ext cx="4227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/>
              </a:rPr>
              <a:t>https://www.sandboxx.us/blog/russian-military-websites-blocked-in-us-as-invasion-of-ukraine-commences/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5075" y="850100"/>
            <a:ext cx="3219450" cy="17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5198875" y="2569350"/>
            <a:ext cx="2481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http://www.profsivakanesan.com/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14150" y="2925700"/>
            <a:ext cx="369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https://tamilwin.com/article/european-union-commission-visit-to-sri-lanka-1664739614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2: Privilege Abuse</a:t>
            </a:r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b="10602" l="0" r="0" t="0"/>
          <a:stretch/>
        </p:blipFill>
        <p:spPr>
          <a:xfrm>
            <a:off x="204550" y="760000"/>
            <a:ext cx="8734899" cy="288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323875" y="3324225"/>
            <a:ext cx="4128900" cy="384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User grants permission at rehosted page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5081600" y="3328125"/>
            <a:ext cx="3795300" cy="377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latin typeface="Old Standard TT"/>
                <a:ea typeface="Old Standard TT"/>
                <a:cs typeface="Old Standard TT"/>
                <a:sym typeface="Old Standard TT"/>
              </a:rPr>
              <a:t>Permission reused by the rehosted malicious page</a:t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4" name="Google Shape;304;p3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409675" y="1152150"/>
            <a:ext cx="2037900" cy="16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577400" y="1533375"/>
            <a:ext cx="1170600" cy="16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 txBox="1"/>
          <p:nvPr>
            <p:ph idx="1" type="body"/>
          </p:nvPr>
        </p:nvSpPr>
        <p:spPr>
          <a:xfrm>
            <a:off x="67500" y="4156875"/>
            <a:ext cx="9009000" cy="5523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13</a:t>
            </a:r>
            <a:r>
              <a:rPr lang="en"/>
              <a:t> out of </a:t>
            </a:r>
            <a:r>
              <a:rPr lang="en">
                <a:solidFill>
                  <a:srgbClr val="FF0000"/>
                </a:solidFill>
              </a:rPr>
              <a:t>21</a:t>
            </a:r>
            <a:r>
              <a:rPr lang="en"/>
              <a:t> web rehosting services are vulnerable! </a:t>
            </a: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5792325" y="1057100"/>
            <a:ext cx="2114100" cy="16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4825" y="2357438"/>
            <a:ext cx="6667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3: Credential Theft (for Web-based Proxy)</a:t>
            </a:r>
            <a:endParaRPr/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3" y="682275"/>
            <a:ext cx="7915274" cy="27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/>
        </p:nvSpPr>
        <p:spPr>
          <a:xfrm>
            <a:off x="609600" y="3310950"/>
            <a:ext cx="3543300" cy="585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User logs into the rehosted page, saves credentials in password manager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4445600" y="3310950"/>
            <a:ext cx="3955500" cy="585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Password manager auto-fills credentials on fake form of rehosted malicious page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8" name="Google Shape;318;p33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3"/>
          <p:cNvSpPr/>
          <p:nvPr/>
        </p:nvSpPr>
        <p:spPr>
          <a:xfrm>
            <a:off x="866875" y="923550"/>
            <a:ext cx="1609200" cy="16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/>
          <p:cNvSpPr/>
          <p:nvPr/>
        </p:nvSpPr>
        <p:spPr>
          <a:xfrm>
            <a:off x="5286475" y="999750"/>
            <a:ext cx="1836000" cy="16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3: Credential Theft (for Web-based Proxy)</a:t>
            </a:r>
            <a:endParaRPr/>
          </a:p>
        </p:txBody>
      </p:sp>
      <p:pic>
        <p:nvPicPr>
          <p:cNvPr id="326" name="Google Shape;3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3" y="682275"/>
            <a:ext cx="7915274" cy="275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/>
        </p:nvSpPr>
        <p:spPr>
          <a:xfrm>
            <a:off x="609600" y="3310950"/>
            <a:ext cx="3543300" cy="585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User logs into the rehosted page, saves credentials in password manager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4445600" y="3310950"/>
            <a:ext cx="3955500" cy="585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Password manager auto-fills credentials on fake form of rehosted malicious page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9" name="Google Shape;329;p3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4"/>
          <p:cNvSpPr txBox="1"/>
          <p:nvPr>
            <p:ph idx="1" type="body"/>
          </p:nvPr>
        </p:nvSpPr>
        <p:spPr>
          <a:xfrm>
            <a:off x="67500" y="4155400"/>
            <a:ext cx="9009000" cy="5523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9</a:t>
            </a:r>
            <a:r>
              <a:rPr lang="en"/>
              <a:t> out of </a:t>
            </a:r>
            <a:r>
              <a:rPr lang="en">
                <a:solidFill>
                  <a:srgbClr val="FF0000"/>
                </a:solidFill>
              </a:rPr>
              <a:t>11</a:t>
            </a:r>
            <a:r>
              <a:rPr lang="en"/>
              <a:t> web proxies services are vulnerable! </a:t>
            </a:r>
            <a:endParaRPr/>
          </a:p>
        </p:txBody>
      </p:sp>
      <p:sp>
        <p:nvSpPr>
          <p:cNvPr id="331" name="Google Shape;331;p34"/>
          <p:cNvSpPr/>
          <p:nvPr/>
        </p:nvSpPr>
        <p:spPr>
          <a:xfrm>
            <a:off x="866875" y="923550"/>
            <a:ext cx="1609200" cy="16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4"/>
          <p:cNvSpPr/>
          <p:nvPr/>
        </p:nvSpPr>
        <p:spPr>
          <a:xfrm>
            <a:off x="5286475" y="999750"/>
            <a:ext cx="1836000" cy="162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4: History Theft</a:t>
            </a:r>
            <a:endParaRPr/>
          </a:p>
        </p:txBody>
      </p:sp>
      <p:sp>
        <p:nvSpPr>
          <p:cNvPr id="338" name="Google Shape;338;p35"/>
          <p:cNvSpPr txBox="1"/>
          <p:nvPr>
            <p:ph idx="1" type="body"/>
          </p:nvPr>
        </p:nvSpPr>
        <p:spPr>
          <a:xfrm>
            <a:off x="311700" y="1171600"/>
            <a:ext cx="8520600" cy="27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454546"/>
              </a:buClr>
              <a:buSzPts val="1800"/>
              <a:buFont typeface="Old Standard TT"/>
              <a:buAutoNum type="arabicPeriod"/>
            </a:pPr>
            <a: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  <a:t>User visits rehosted page.</a:t>
            </a:r>
            <a:endParaRPr>
              <a:solidFill>
                <a:srgbClr val="45454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Font typeface="Old Standard TT"/>
              <a:buAutoNum type="arabicPeriod"/>
            </a:pPr>
            <a: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  <a:t>Page writes cookie or localStorage by using JavaScript.</a:t>
            </a:r>
            <a:b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  <a:t>	</a:t>
            </a:r>
            <a:r>
              <a:rPr i="1" lang="en" sz="1600">
                <a:solidFill>
                  <a:srgbClr val="454546"/>
                </a:solidFill>
                <a:highlight>
                  <a:srgbClr val="FFFFFF"/>
                </a:highlight>
              </a:rPr>
              <a:t>document.cookie = “name=value”</a:t>
            </a:r>
            <a:r>
              <a:rPr lang="en" sz="1600">
                <a:solidFill>
                  <a:srgbClr val="454546"/>
                </a:solidFill>
                <a:highlight>
                  <a:srgbClr val="FFFFFF"/>
                </a:highlight>
              </a:rPr>
              <a:t>	 </a:t>
            </a:r>
            <a:r>
              <a:rPr i="1" lang="en" sz="1600">
                <a:solidFill>
                  <a:srgbClr val="454546"/>
                </a:solidFill>
                <a:highlight>
                  <a:srgbClr val="FFFFFF"/>
                </a:highlight>
              </a:rPr>
              <a:t>localStorage.setItem(‘name', value')</a:t>
            </a:r>
            <a:endParaRPr sz="1600">
              <a:solidFill>
                <a:srgbClr val="45454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Font typeface="Old Standard TT"/>
              <a:buAutoNum type="arabicPeriod"/>
            </a:pPr>
            <a: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  <a:t>Rehosted malicious page retrieves cookie/localStorage.</a:t>
            </a:r>
            <a:endParaRPr>
              <a:solidFill>
                <a:srgbClr val="45454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Font typeface="Old Standard TT"/>
              <a:buAutoNum type="arabicPeriod"/>
            </a:pPr>
            <a: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  <a:t>Attacker estimates browsing history by using retrieved data.</a:t>
            </a:r>
            <a:endParaRPr>
              <a:solidFill>
                <a:srgbClr val="45454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454546"/>
              </a:solidFill>
              <a:highlight>
                <a:srgbClr val="FFFFFF"/>
              </a:highlight>
            </a:endParaRPr>
          </a:p>
        </p:txBody>
      </p:sp>
      <p:sp>
        <p:nvSpPr>
          <p:cNvPr id="339" name="Google Shape;339;p3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4: History Theft</a:t>
            </a:r>
            <a:endParaRPr/>
          </a:p>
        </p:txBody>
      </p:sp>
      <p:sp>
        <p:nvSpPr>
          <p:cNvPr id="345" name="Google Shape;345;p36"/>
          <p:cNvSpPr txBox="1"/>
          <p:nvPr>
            <p:ph idx="1" type="body"/>
          </p:nvPr>
        </p:nvSpPr>
        <p:spPr>
          <a:xfrm>
            <a:off x="311700" y="1171600"/>
            <a:ext cx="8520600" cy="27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454546"/>
              </a:buClr>
              <a:buSzPts val="1800"/>
              <a:buFont typeface="Old Standard TT"/>
              <a:buAutoNum type="arabicPeriod"/>
            </a:pPr>
            <a: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  <a:t>User visits rehosted page.</a:t>
            </a:r>
            <a:endParaRPr>
              <a:solidFill>
                <a:srgbClr val="45454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Font typeface="Old Standard TT"/>
              <a:buAutoNum type="arabicPeriod"/>
            </a:pPr>
            <a: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  <a:t>Page writes cookie or localStorage by using JavaScript.</a:t>
            </a:r>
            <a:b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  <a:t>	</a:t>
            </a:r>
            <a:r>
              <a:rPr i="1" lang="en" sz="1600">
                <a:solidFill>
                  <a:srgbClr val="454546"/>
                </a:solidFill>
                <a:highlight>
                  <a:srgbClr val="FFFFFF"/>
                </a:highlight>
              </a:rPr>
              <a:t>document.cookie = “name=value”</a:t>
            </a:r>
            <a:r>
              <a:rPr lang="en" sz="1600">
                <a:solidFill>
                  <a:srgbClr val="454546"/>
                </a:solidFill>
                <a:highlight>
                  <a:srgbClr val="FFFFFF"/>
                </a:highlight>
              </a:rPr>
              <a:t>	</a:t>
            </a:r>
            <a:r>
              <a:rPr lang="en" sz="1600">
                <a:solidFill>
                  <a:srgbClr val="454546"/>
                </a:solidFill>
                <a:highlight>
                  <a:srgbClr val="FFFFFF"/>
                </a:highlight>
              </a:rPr>
              <a:t> </a:t>
            </a:r>
            <a:r>
              <a:rPr i="1" lang="en" sz="1600">
                <a:solidFill>
                  <a:srgbClr val="454546"/>
                </a:solidFill>
                <a:highlight>
                  <a:srgbClr val="FFFFFF"/>
                </a:highlight>
              </a:rPr>
              <a:t>localStorage.setItem(‘name', value')</a:t>
            </a:r>
            <a:endParaRPr sz="1600">
              <a:solidFill>
                <a:srgbClr val="45454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Font typeface="Old Standard TT"/>
              <a:buAutoNum type="arabicPeriod"/>
            </a:pPr>
            <a: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  <a:t>Rehosted malicious page retrieves cookie/localStorage.</a:t>
            </a:r>
            <a:endParaRPr>
              <a:solidFill>
                <a:srgbClr val="454546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54546"/>
              </a:buClr>
              <a:buSzPts val="1800"/>
              <a:buFont typeface="Old Standard TT"/>
              <a:buAutoNum type="arabicPeriod"/>
            </a:pPr>
            <a:r>
              <a:rPr lang="en">
                <a:solidFill>
                  <a:srgbClr val="454546"/>
                </a:solidFill>
                <a:highlight>
                  <a:srgbClr val="FFFFFF"/>
                </a:highlight>
              </a:rPr>
              <a:t>Attacker estimates browsing history by using retrieved data.</a:t>
            </a:r>
            <a:endParaRPr>
              <a:solidFill>
                <a:srgbClr val="45454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36"/>
          <p:cNvSpPr txBox="1"/>
          <p:nvPr>
            <p:ph idx="1" type="body"/>
          </p:nvPr>
        </p:nvSpPr>
        <p:spPr>
          <a:xfrm>
            <a:off x="67500" y="4155400"/>
            <a:ext cx="9009000" cy="5523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18</a:t>
            </a:r>
            <a:r>
              <a:rPr lang="en"/>
              <a:t> out of </a:t>
            </a:r>
            <a:r>
              <a:rPr lang="en">
                <a:solidFill>
                  <a:srgbClr val="FF0000"/>
                </a:solidFill>
              </a:rPr>
              <a:t>21</a:t>
            </a:r>
            <a:r>
              <a:rPr lang="en"/>
              <a:t> web rehosting services are vulnerable!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6225"/>
            <a:ext cx="5791010" cy="44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7"/>
          <p:cNvSpPr/>
          <p:nvPr/>
        </p:nvSpPr>
        <p:spPr>
          <a:xfrm>
            <a:off x="2186000" y="3629025"/>
            <a:ext cx="1062000" cy="11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2186000" y="3771900"/>
            <a:ext cx="1062000" cy="11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"/>
          <p:cNvSpPr txBox="1"/>
          <p:nvPr/>
        </p:nvSpPr>
        <p:spPr>
          <a:xfrm>
            <a:off x="6479600" y="1123950"/>
            <a:ext cx="235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Non identifiable website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(has only general cookie names /localStorage keys)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7" name="Google Shape;357;p37"/>
          <p:cNvSpPr txBox="1"/>
          <p:nvPr/>
        </p:nvSpPr>
        <p:spPr>
          <a:xfrm>
            <a:off x="6479600" y="2325775"/>
            <a:ext cx="245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Identifiable websites (has unique cookie name /localStorage keys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58" name="Google Shape;358;p37"/>
          <p:cNvCxnSpPr>
            <a:stCxn id="354" idx="3"/>
            <a:endCxn id="356" idx="1"/>
          </p:cNvCxnSpPr>
          <p:nvPr/>
        </p:nvCxnSpPr>
        <p:spPr>
          <a:xfrm flipH="1" rot="10800000">
            <a:off x="3248000" y="1539675"/>
            <a:ext cx="3231600" cy="214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37"/>
          <p:cNvCxnSpPr>
            <a:stCxn id="355" idx="3"/>
            <a:endCxn id="357" idx="1"/>
          </p:cNvCxnSpPr>
          <p:nvPr/>
        </p:nvCxnSpPr>
        <p:spPr>
          <a:xfrm flipH="1" rot="10800000">
            <a:off x="3248000" y="2741550"/>
            <a:ext cx="3231600" cy="1089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37"/>
          <p:cNvSpPr txBox="1"/>
          <p:nvPr/>
        </p:nvSpPr>
        <p:spPr>
          <a:xfrm>
            <a:off x="6479600" y="3962325"/>
            <a:ext cx="260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39.1%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of Alexa top 10k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(2541 out of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accessible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6500)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5: Session Hijacking &amp; Injection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(for Web-based Proxy)</a:t>
            </a:r>
            <a:endParaRPr/>
          </a:p>
        </p:txBody>
      </p:sp>
      <p:sp>
        <p:nvSpPr>
          <p:cNvPr id="366" name="Google Shape;366;p38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7" name="Google Shape;367;p38"/>
          <p:cNvGrpSpPr/>
          <p:nvPr/>
        </p:nvGrpSpPr>
        <p:grpSpPr>
          <a:xfrm>
            <a:off x="1596482" y="1193367"/>
            <a:ext cx="5951041" cy="2863677"/>
            <a:chOff x="1127715" y="1504850"/>
            <a:chExt cx="6888576" cy="3314825"/>
          </a:xfrm>
        </p:grpSpPr>
        <p:pic>
          <p:nvPicPr>
            <p:cNvPr id="368" name="Google Shape;368;p38"/>
            <p:cNvPicPr preferRelativeResize="0"/>
            <p:nvPr/>
          </p:nvPicPr>
          <p:blipFill rotWithShape="1">
            <a:blip r:embed="rId3">
              <a:alphaModFix/>
            </a:blip>
            <a:srcRect b="0" l="0" r="832" t="0"/>
            <a:stretch/>
          </p:blipFill>
          <p:spPr>
            <a:xfrm>
              <a:off x="1127715" y="1504850"/>
              <a:ext cx="6888576" cy="2954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38"/>
            <p:cNvPicPr preferRelativeResize="0"/>
            <p:nvPr/>
          </p:nvPicPr>
          <p:blipFill rotWithShape="1">
            <a:blip r:embed="rId4">
              <a:alphaModFix/>
            </a:blip>
            <a:srcRect b="18860" l="20696" r="17818" t="14280"/>
            <a:stretch/>
          </p:blipFill>
          <p:spPr>
            <a:xfrm>
              <a:off x="3504200" y="4048150"/>
              <a:ext cx="759725" cy="771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38"/>
            <p:cNvSpPr/>
            <p:nvPr/>
          </p:nvSpPr>
          <p:spPr>
            <a:xfrm>
              <a:off x="5510225" y="4133850"/>
              <a:ext cx="1124100" cy="223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1" name="Google Shape;371;p38"/>
            <p:cNvCxnSpPr>
              <a:stCxn id="370" idx="1"/>
            </p:cNvCxnSpPr>
            <p:nvPr/>
          </p:nvCxnSpPr>
          <p:spPr>
            <a:xfrm flipH="1">
              <a:off x="4281425" y="4245750"/>
              <a:ext cx="1228800" cy="226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72" name="Google Shape;372;p38"/>
          <p:cNvSpPr txBox="1"/>
          <p:nvPr/>
        </p:nvSpPr>
        <p:spPr>
          <a:xfrm>
            <a:off x="2962200" y="4057050"/>
            <a:ext cx="46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Watanabe, Melting Pot of Origins, Feb.2020, Slideshow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https://www.ndss-symposium.org/wp-content/uploads/24140-slides.pdf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5: Session Hijacking &amp; Injection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(for Web-based Proxy)</a:t>
            </a:r>
            <a:endParaRPr/>
          </a:p>
        </p:txBody>
      </p:sp>
      <p:sp>
        <p:nvSpPr>
          <p:cNvPr id="378" name="Google Shape;378;p39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9" name="Google Shape;379;p39"/>
          <p:cNvGrpSpPr/>
          <p:nvPr/>
        </p:nvGrpSpPr>
        <p:grpSpPr>
          <a:xfrm>
            <a:off x="1596482" y="1193367"/>
            <a:ext cx="5951041" cy="2863677"/>
            <a:chOff x="1127715" y="1504850"/>
            <a:chExt cx="6888576" cy="3314825"/>
          </a:xfrm>
        </p:grpSpPr>
        <p:pic>
          <p:nvPicPr>
            <p:cNvPr id="380" name="Google Shape;380;p39"/>
            <p:cNvPicPr preferRelativeResize="0"/>
            <p:nvPr/>
          </p:nvPicPr>
          <p:blipFill rotWithShape="1">
            <a:blip r:embed="rId3">
              <a:alphaModFix/>
            </a:blip>
            <a:srcRect b="0" l="0" r="832" t="0"/>
            <a:stretch/>
          </p:blipFill>
          <p:spPr>
            <a:xfrm>
              <a:off x="1127715" y="1504850"/>
              <a:ext cx="6888576" cy="2954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9"/>
            <p:cNvPicPr preferRelativeResize="0"/>
            <p:nvPr/>
          </p:nvPicPr>
          <p:blipFill rotWithShape="1">
            <a:blip r:embed="rId4">
              <a:alphaModFix/>
            </a:blip>
            <a:srcRect b="18860" l="20696" r="17818" t="14280"/>
            <a:stretch/>
          </p:blipFill>
          <p:spPr>
            <a:xfrm>
              <a:off x="3504200" y="4048150"/>
              <a:ext cx="759725" cy="771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39"/>
            <p:cNvSpPr/>
            <p:nvPr/>
          </p:nvSpPr>
          <p:spPr>
            <a:xfrm>
              <a:off x="5510225" y="4133850"/>
              <a:ext cx="1124100" cy="223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3" name="Google Shape;383;p39"/>
            <p:cNvCxnSpPr>
              <a:stCxn id="382" idx="1"/>
            </p:cNvCxnSpPr>
            <p:nvPr/>
          </p:nvCxnSpPr>
          <p:spPr>
            <a:xfrm flipH="1">
              <a:off x="4281425" y="4245750"/>
              <a:ext cx="1228800" cy="2262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84" name="Google Shape;384;p39"/>
          <p:cNvSpPr txBox="1"/>
          <p:nvPr>
            <p:ph idx="1" type="body"/>
          </p:nvPr>
        </p:nvSpPr>
        <p:spPr>
          <a:xfrm>
            <a:off x="67500" y="4155400"/>
            <a:ext cx="9009000" cy="5523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FF0000"/>
                </a:solidFill>
              </a:rPr>
              <a:t>8</a:t>
            </a:r>
            <a:r>
              <a:rPr lang="en"/>
              <a:t> out of </a:t>
            </a:r>
            <a:r>
              <a:rPr lang="en">
                <a:solidFill>
                  <a:srgbClr val="FF0000"/>
                </a:solidFill>
              </a:rPr>
              <a:t>11</a:t>
            </a:r>
            <a:r>
              <a:rPr lang="en"/>
              <a:t> web proxies services are vulnerable!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30">
                <a:solidFill>
                  <a:srgbClr val="FF0000"/>
                </a:solidFill>
              </a:rPr>
              <a:t>18</a:t>
            </a:r>
            <a:r>
              <a:rPr lang="en" sz="2330"/>
              <a:t> Out of </a:t>
            </a:r>
            <a:r>
              <a:rPr lang="en" sz="2330">
                <a:solidFill>
                  <a:srgbClr val="FF0000"/>
                </a:solidFill>
              </a:rPr>
              <a:t>21</a:t>
            </a:r>
            <a:r>
              <a:rPr lang="en" sz="2330"/>
              <a:t> Rehosting Services Have </a:t>
            </a:r>
            <a:r>
              <a:rPr lang="en" sz="2330"/>
              <a:t>At Least</a:t>
            </a:r>
            <a:r>
              <a:rPr lang="en" sz="2330"/>
              <a:t> One Vulnerability</a:t>
            </a:r>
            <a:endParaRPr sz="2330"/>
          </a:p>
        </p:txBody>
      </p:sp>
      <p:pic>
        <p:nvPicPr>
          <p:cNvPr id="390" name="Google Shape;3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3000"/>
            <a:ext cx="8520600" cy="337921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/>
          <p:nvPr/>
        </p:nvSpPr>
        <p:spPr>
          <a:xfrm>
            <a:off x="3590925" y="1243025"/>
            <a:ext cx="790500" cy="333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0"/>
          <p:cNvSpPr txBox="1"/>
          <p:nvPr/>
        </p:nvSpPr>
        <p:spPr>
          <a:xfrm>
            <a:off x="6571675" y="4576925"/>
            <a:ext cx="219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Table 4, Watanabe et al. 2020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JavaScript Is the Best Protection</a:t>
            </a:r>
            <a:endParaRPr/>
          </a:p>
        </p:txBody>
      </p:sp>
      <p:pic>
        <p:nvPicPr>
          <p:cNvPr id="399" name="Google Shape;3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3000"/>
            <a:ext cx="8520600" cy="337921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1"/>
          <p:cNvSpPr/>
          <p:nvPr/>
        </p:nvSpPr>
        <p:spPr>
          <a:xfrm>
            <a:off x="3590925" y="2143125"/>
            <a:ext cx="790500" cy="15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3590925" y="2705100"/>
            <a:ext cx="790500" cy="15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1"/>
          <p:cNvSpPr/>
          <p:nvPr/>
        </p:nvSpPr>
        <p:spPr>
          <a:xfrm>
            <a:off x="3590925" y="4386275"/>
            <a:ext cx="790500" cy="15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1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41"/>
          <p:cNvSpPr txBox="1"/>
          <p:nvPr/>
        </p:nvSpPr>
        <p:spPr>
          <a:xfrm>
            <a:off x="6571675" y="4576925"/>
            <a:ext cx="2196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Table 4, Watanabe et al. 2020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140225"/>
            <a:ext cx="9144000" cy="10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Rehosting Services Enable Users to Navigate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Beyond These Barriers</a:t>
            </a:r>
            <a:endParaRPr sz="280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863" y="1323875"/>
            <a:ext cx="6010275" cy="355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5959100" y="4552300"/>
            <a:ext cx="2563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Fig 1, Watanabe et al. 2020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Chrome Is Vulnerable in Every Way</a:t>
            </a:r>
            <a:endParaRPr/>
          </a:p>
        </p:txBody>
      </p:sp>
      <p:graphicFrame>
        <p:nvGraphicFramePr>
          <p:cNvPr id="410" name="Google Shape;410;p42"/>
          <p:cNvGraphicFramePr/>
          <p:nvPr/>
        </p:nvGraphicFramePr>
        <p:xfrm>
          <a:off x="1204875" y="126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{92B65862-7473-445D-9871-366D7F104C20}</a:tableStyleId>
              </a:tblPr>
              <a:tblGrid>
                <a:gridCol w="552325"/>
                <a:gridCol w="2729875"/>
                <a:gridCol w="3452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Attacks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Browser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Persistent MITM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Privilege Abuse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Credential Theft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History Theft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5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Session Hijacking and Injection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grpSp>
        <p:nvGrpSpPr>
          <p:cNvPr id="411" name="Google Shape;411;p42"/>
          <p:cNvGrpSpPr/>
          <p:nvPr/>
        </p:nvGrpSpPr>
        <p:grpSpPr>
          <a:xfrm>
            <a:off x="4586300" y="1696812"/>
            <a:ext cx="2988125" cy="1929528"/>
            <a:chOff x="4357700" y="2230212"/>
            <a:chExt cx="2988125" cy="1929528"/>
          </a:xfrm>
        </p:grpSpPr>
        <p:pic>
          <p:nvPicPr>
            <p:cNvPr id="412" name="Google Shape;41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7700" y="2239275"/>
              <a:ext cx="332475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7700" y="2634575"/>
              <a:ext cx="332475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7700" y="3029875"/>
              <a:ext cx="332475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7700" y="3425175"/>
              <a:ext cx="332475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57700" y="3820475"/>
              <a:ext cx="332475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52975" y="2232463"/>
              <a:ext cx="332475" cy="346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52975" y="3813663"/>
              <a:ext cx="332475" cy="346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52975" y="3023063"/>
              <a:ext cx="332475" cy="346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52975" y="3418363"/>
              <a:ext cx="332475" cy="346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2"/>
            <p:cNvPicPr preferRelativeResize="0"/>
            <p:nvPr/>
          </p:nvPicPr>
          <p:blipFill rotWithShape="1">
            <a:blip r:embed="rId5">
              <a:alphaModFix/>
            </a:blip>
            <a:srcRect b="3830" l="4445" r="10888" t="6892"/>
            <a:stretch/>
          </p:blipFill>
          <p:spPr>
            <a:xfrm>
              <a:off x="5148250" y="2230212"/>
              <a:ext cx="332475" cy="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2"/>
            <p:cNvPicPr preferRelativeResize="0"/>
            <p:nvPr/>
          </p:nvPicPr>
          <p:blipFill rotWithShape="1">
            <a:blip r:embed="rId5">
              <a:alphaModFix/>
            </a:blip>
            <a:srcRect b="3830" l="4445" r="10888" t="6892"/>
            <a:stretch/>
          </p:blipFill>
          <p:spPr>
            <a:xfrm>
              <a:off x="5148250" y="3020824"/>
              <a:ext cx="332475" cy="35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42"/>
            <p:cNvPicPr preferRelativeResize="0"/>
            <p:nvPr/>
          </p:nvPicPr>
          <p:blipFill rotWithShape="1">
            <a:blip r:embed="rId6">
              <a:alphaModFix/>
            </a:blip>
            <a:srcRect b="11780" l="13554" r="14003" t="12895"/>
            <a:stretch/>
          </p:blipFill>
          <p:spPr>
            <a:xfrm>
              <a:off x="5543525" y="2239275"/>
              <a:ext cx="319757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42"/>
            <p:cNvPicPr preferRelativeResize="0"/>
            <p:nvPr/>
          </p:nvPicPr>
          <p:blipFill rotWithShape="1">
            <a:blip r:embed="rId6">
              <a:alphaModFix/>
            </a:blip>
            <a:srcRect b="11780" l="13554" r="14003" t="12895"/>
            <a:stretch/>
          </p:blipFill>
          <p:spPr>
            <a:xfrm>
              <a:off x="4759338" y="2634575"/>
              <a:ext cx="319757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42"/>
            <p:cNvPicPr preferRelativeResize="0"/>
            <p:nvPr/>
          </p:nvPicPr>
          <p:blipFill rotWithShape="1">
            <a:blip r:embed="rId6">
              <a:alphaModFix/>
            </a:blip>
            <a:srcRect b="11780" l="13554" r="14003" t="12895"/>
            <a:stretch/>
          </p:blipFill>
          <p:spPr>
            <a:xfrm>
              <a:off x="5543525" y="3029875"/>
              <a:ext cx="319757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42"/>
            <p:cNvPicPr preferRelativeResize="0"/>
            <p:nvPr/>
          </p:nvPicPr>
          <p:blipFill rotWithShape="1">
            <a:blip r:embed="rId6">
              <a:alphaModFix/>
            </a:blip>
            <a:srcRect b="11780" l="13554" r="14003" t="12895"/>
            <a:stretch/>
          </p:blipFill>
          <p:spPr>
            <a:xfrm>
              <a:off x="5148250" y="3425175"/>
              <a:ext cx="319757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7" name="Google Shape;427;p42"/>
            <p:cNvPicPr preferRelativeResize="0"/>
            <p:nvPr/>
          </p:nvPicPr>
          <p:blipFill rotWithShape="1">
            <a:blip r:embed="rId7">
              <a:alphaModFix/>
            </a:blip>
            <a:srcRect b="2931" l="2669" r="2660" t="2182"/>
            <a:stretch/>
          </p:blipFill>
          <p:spPr>
            <a:xfrm>
              <a:off x="5926075" y="2238887"/>
              <a:ext cx="332475" cy="333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42"/>
            <p:cNvPicPr preferRelativeResize="0"/>
            <p:nvPr/>
          </p:nvPicPr>
          <p:blipFill rotWithShape="1">
            <a:blip r:embed="rId7">
              <a:alphaModFix/>
            </a:blip>
            <a:srcRect b="2931" l="2669" r="2660" t="2182"/>
            <a:stretch/>
          </p:blipFill>
          <p:spPr>
            <a:xfrm>
              <a:off x="5530800" y="3424787"/>
              <a:ext cx="332475" cy="333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42"/>
            <p:cNvPicPr preferRelativeResize="0"/>
            <p:nvPr/>
          </p:nvPicPr>
          <p:blipFill rotWithShape="1">
            <a:blip r:embed="rId7">
              <a:alphaModFix/>
            </a:blip>
            <a:srcRect b="2931" l="2669" r="2660" t="2182"/>
            <a:stretch/>
          </p:blipFill>
          <p:spPr>
            <a:xfrm>
              <a:off x="5148250" y="3820087"/>
              <a:ext cx="332475" cy="3332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321349" y="2239274"/>
              <a:ext cx="332475" cy="33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48274" y="2634561"/>
              <a:ext cx="332475" cy="33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26074" y="3029874"/>
              <a:ext cx="332475" cy="33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926074" y="3425161"/>
              <a:ext cx="332475" cy="33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543524" y="3820474"/>
              <a:ext cx="332475" cy="33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16614" y="2239263"/>
              <a:ext cx="283219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49914" y="2634563"/>
              <a:ext cx="283219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321339" y="3425150"/>
              <a:ext cx="283219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938789" y="3820413"/>
              <a:ext cx="283219" cy="33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p42"/>
            <p:cNvPicPr preferRelativeResize="0"/>
            <p:nvPr/>
          </p:nvPicPr>
          <p:blipFill rotWithShape="1">
            <a:blip r:embed="rId10">
              <a:alphaModFix/>
            </a:blip>
            <a:srcRect b="18579" l="30906" r="31820" t="13660"/>
            <a:stretch/>
          </p:blipFill>
          <p:spPr>
            <a:xfrm>
              <a:off x="7062625" y="2239276"/>
              <a:ext cx="283200" cy="342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42"/>
            <p:cNvPicPr preferRelativeResize="0"/>
            <p:nvPr/>
          </p:nvPicPr>
          <p:blipFill rotWithShape="1">
            <a:blip r:embed="rId10">
              <a:alphaModFix/>
            </a:blip>
            <a:srcRect b="18579" l="30906" r="31820" t="13660"/>
            <a:stretch/>
          </p:blipFill>
          <p:spPr>
            <a:xfrm>
              <a:off x="5902300" y="2629701"/>
              <a:ext cx="283200" cy="342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42"/>
            <p:cNvPicPr preferRelativeResize="0"/>
            <p:nvPr/>
          </p:nvPicPr>
          <p:blipFill rotWithShape="1">
            <a:blip r:embed="rId10">
              <a:alphaModFix/>
            </a:blip>
            <a:srcRect b="18579" l="30906" r="31820" t="13660"/>
            <a:stretch/>
          </p:blipFill>
          <p:spPr>
            <a:xfrm>
              <a:off x="6321350" y="3024801"/>
              <a:ext cx="283200" cy="342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42"/>
            <p:cNvPicPr preferRelativeResize="0"/>
            <p:nvPr/>
          </p:nvPicPr>
          <p:blipFill rotWithShape="1">
            <a:blip r:embed="rId10">
              <a:alphaModFix/>
            </a:blip>
            <a:srcRect b="18579" l="30906" r="31820" t="13660"/>
            <a:stretch/>
          </p:blipFill>
          <p:spPr>
            <a:xfrm>
              <a:off x="6667350" y="3420101"/>
              <a:ext cx="283200" cy="342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42"/>
            <p:cNvPicPr preferRelativeResize="0"/>
            <p:nvPr/>
          </p:nvPicPr>
          <p:blipFill rotWithShape="1">
            <a:blip r:embed="rId10">
              <a:alphaModFix/>
            </a:blip>
            <a:srcRect b="18579" l="30906" r="31820" t="13660"/>
            <a:stretch/>
          </p:blipFill>
          <p:spPr>
            <a:xfrm>
              <a:off x="6284800" y="3815351"/>
              <a:ext cx="283200" cy="3426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4" name="Google Shape;444;p4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Measures for Attack-Resistant Web Rehosting</a:t>
            </a:r>
            <a:endParaRPr/>
          </a:p>
        </p:txBody>
      </p:sp>
      <p:sp>
        <p:nvSpPr>
          <p:cNvPr id="450" name="Google Shape;450;p43"/>
          <p:cNvSpPr txBox="1"/>
          <p:nvPr>
            <p:ph idx="1" type="body"/>
          </p:nvPr>
        </p:nvSpPr>
        <p:spPr>
          <a:xfrm>
            <a:off x="311700" y="790025"/>
            <a:ext cx="8520600" cy="3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Separate domain names for each rehosted page</a:t>
            </a:r>
            <a:endParaRPr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lt1"/>
                </a:highlight>
              </a:rPr>
              <a:t>Already generated URLs become invalid</a:t>
            </a:r>
            <a:endParaRPr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highlight>
                  <a:schemeClr val="lt1"/>
                </a:highlight>
              </a:rPr>
              <a:t>https://rehosted.example/?url=a.example </a:t>
            </a:r>
            <a:endParaRPr i="1" sz="1300"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highlight>
                  <a:schemeClr val="lt1"/>
                </a:highlight>
              </a:rPr>
              <a:t>→ </a:t>
            </a:r>
            <a:r>
              <a:rPr i="1" lang="en" sz="1300">
                <a:highlight>
                  <a:schemeClr val="lt1"/>
                </a:highlight>
                <a:uFill>
                  <a:noFill/>
                </a:uFill>
                <a:hlinkClick r:id="rId3"/>
              </a:rPr>
              <a:t>https://a-example.rehosted.example/</a:t>
            </a:r>
            <a:endParaRPr i="1" sz="1300"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uFill>
                  <a:noFill/>
                </a:uFill>
                <a:hlinkClick r:id="rId4"/>
              </a:rPr>
              <a:t>https://www-odu-edu.translate.goog/?_x_tr_sl=auto&amp;_x_tr_tl=ta&amp;_x_tr_hl=en&amp;_x_tr_pto=wapp</a:t>
            </a:r>
            <a:endParaRPr i="1" sz="1300"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uFill>
                  <a:noFill/>
                </a:uFill>
                <a:hlinkClick r:id="rId5"/>
              </a:rPr>
              <a:t>https://www-nfl-com.translate.goog/?_x_tr_sl=auto&amp;_x_tr_tl=ta&amp;_x_tr_hl=en&amp;_x_tr_pto=wapp</a:t>
            </a:r>
            <a:endParaRPr i="1" sz="13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Disable SW and AppCache (attack 1) </a:t>
            </a:r>
            <a:endParaRPr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Use HTTPOnly (attack 5)</a:t>
            </a:r>
            <a:endParaRPr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Browser private mode</a:t>
            </a:r>
            <a:endParaRPr>
              <a:highlight>
                <a:schemeClr val="lt1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chemeClr val="lt1"/>
                </a:highlight>
              </a:rPr>
              <a:t>Firefox, Edge disable SW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51" name="Google Shape;451;p43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457" name="Google Shape;457;p44"/>
          <p:cNvSpPr txBox="1"/>
          <p:nvPr>
            <p:ph idx="1" type="body"/>
          </p:nvPr>
        </p:nvSpPr>
        <p:spPr>
          <a:xfrm>
            <a:off x="621600" y="1047325"/>
            <a:ext cx="79008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rehosting services use a single origin to unify many different origins.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Violates SOP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 resources are exploited.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Service Workers, AppCache, browser permissions, password manager, localStorage, cookies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21 Rehosting services and 5 different attacks.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18 out of 21 are vulnerable to at least one attack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Rehosting providers were notified and countermeasures deployed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directions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rehosting services?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Service workers explored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WayBack machine and vulnerabilities explored</a:t>
            </a:r>
            <a:endParaRPr/>
          </a:p>
        </p:txBody>
      </p:sp>
      <p:sp>
        <p:nvSpPr>
          <p:cNvPr id="458" name="Google Shape;458;p4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Results</a:t>
            </a:r>
            <a:endParaRPr/>
          </a:p>
        </p:txBody>
      </p:sp>
      <p:pic>
        <p:nvPicPr>
          <p:cNvPr id="464" name="Google Shape;4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3000"/>
            <a:ext cx="8520600" cy="337921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Rehosting Rules</a:t>
            </a:r>
            <a:endParaRPr/>
          </a:p>
        </p:txBody>
      </p:sp>
      <p:sp>
        <p:nvSpPr>
          <p:cNvPr id="471" name="Google Shape;471;p46"/>
          <p:cNvSpPr txBox="1"/>
          <p:nvPr>
            <p:ph idx="1" type="body"/>
          </p:nvPr>
        </p:nvSpPr>
        <p:spPr>
          <a:xfrm>
            <a:off x="311700" y="9216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URL Rewriting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>
                <a:uFill>
                  <a:noFill/>
                </a:uFill>
                <a:hlinkClick r:id="rId3"/>
              </a:rPr>
              <a:t>https://a.example</a:t>
            </a:r>
            <a:r>
              <a:rPr i="1" lang="en"/>
              <a:t> → </a:t>
            </a:r>
            <a:r>
              <a:rPr i="1" lang="en">
                <a:uFill>
                  <a:noFill/>
                </a:uFill>
                <a:hlinkClick r:id="rId4"/>
              </a:rPr>
              <a:t>https://rehosted.example/?url=https://a.example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Rehostable File Type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HTML, plaintext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JavaScript (except some translators)</a:t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Handling Browser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Remain resource accesses via JavaScript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Relay HTTP cookie (web proxy)</a:t>
            </a:r>
            <a:endParaRPr/>
          </a:p>
        </p:txBody>
      </p:sp>
      <p:sp>
        <p:nvSpPr>
          <p:cNvPr id="472" name="Google Shape;472;p46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"/>
          <p:cNvSpPr/>
          <p:nvPr/>
        </p:nvSpPr>
        <p:spPr>
          <a:xfrm>
            <a:off x="2492765" y="1117761"/>
            <a:ext cx="1382700" cy="29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66" y="981070"/>
            <a:ext cx="6292216" cy="5662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79" name="Google Shape;479;p47"/>
          <p:cNvCxnSpPr>
            <a:endCxn id="480" idx="0"/>
          </p:cNvCxnSpPr>
          <p:nvPr/>
        </p:nvCxnSpPr>
        <p:spPr>
          <a:xfrm flipH="1">
            <a:off x="1670375" y="1381025"/>
            <a:ext cx="6000" cy="75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47"/>
          <p:cNvSpPr txBox="1"/>
          <p:nvPr/>
        </p:nvSpPr>
        <p:spPr>
          <a:xfrm>
            <a:off x="1182575" y="2133725"/>
            <a:ext cx="975600" cy="369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Direct URL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481" name="Google Shape;481;p47"/>
          <p:cNvGrpSpPr/>
          <p:nvPr/>
        </p:nvGrpSpPr>
        <p:grpSpPr>
          <a:xfrm>
            <a:off x="2604991" y="2356720"/>
            <a:ext cx="6243969" cy="2486113"/>
            <a:chOff x="957325" y="1442475"/>
            <a:chExt cx="7229326" cy="2978450"/>
          </a:xfrm>
        </p:grpSpPr>
        <p:pic>
          <p:nvPicPr>
            <p:cNvPr id="482" name="Google Shape;482;p47"/>
            <p:cNvPicPr preferRelativeResize="0"/>
            <p:nvPr/>
          </p:nvPicPr>
          <p:blipFill rotWithShape="1">
            <a:blip r:embed="rId4">
              <a:alphaModFix/>
            </a:blip>
            <a:srcRect b="26562" l="0" r="0" t="0"/>
            <a:stretch/>
          </p:blipFill>
          <p:spPr>
            <a:xfrm>
              <a:off x="957325" y="1442475"/>
              <a:ext cx="7229326" cy="29784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83" name="Google Shape;483;p47"/>
            <p:cNvSpPr/>
            <p:nvPr/>
          </p:nvSpPr>
          <p:spPr>
            <a:xfrm>
              <a:off x="3962400" y="1476375"/>
              <a:ext cx="1185900" cy="243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47"/>
          <p:cNvSpPr txBox="1"/>
          <p:nvPr/>
        </p:nvSpPr>
        <p:spPr>
          <a:xfrm>
            <a:off x="4998698" y="1641651"/>
            <a:ext cx="1456800" cy="369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Rehosted URL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85" name="Google Shape;485;p47"/>
          <p:cNvSpPr txBox="1"/>
          <p:nvPr/>
        </p:nvSpPr>
        <p:spPr>
          <a:xfrm>
            <a:off x="257370" y="1548275"/>
            <a:ext cx="190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https://www.proxysite.com/</a:t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86" name="Google Shape;486;p4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47"/>
          <p:cNvSpPr txBox="1"/>
          <p:nvPr>
            <p:ph type="title"/>
          </p:nvPr>
        </p:nvSpPr>
        <p:spPr>
          <a:xfrm>
            <a:off x="0" y="140225"/>
            <a:ext cx="91440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Rehosting My High School Website Homepage on proxysite.com</a:t>
            </a:r>
            <a:endParaRPr sz="2400"/>
          </a:p>
        </p:txBody>
      </p:sp>
      <p:cxnSp>
        <p:nvCxnSpPr>
          <p:cNvPr id="488" name="Google Shape;488;p47"/>
          <p:cNvCxnSpPr>
            <a:stCxn id="483" idx="0"/>
            <a:endCxn id="484" idx="2"/>
          </p:cNvCxnSpPr>
          <p:nvPr/>
        </p:nvCxnSpPr>
        <p:spPr>
          <a:xfrm flipH="1" rot="10800000">
            <a:off x="5712605" y="2010917"/>
            <a:ext cx="14400" cy="3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9" name="Google Shape;489;p47"/>
          <p:cNvSpPr txBox="1"/>
          <p:nvPr/>
        </p:nvSpPr>
        <p:spPr>
          <a:xfrm>
            <a:off x="2966650" y="4277625"/>
            <a:ext cx="5520900" cy="361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uFill>
                  <a:noFill/>
                </a:uFill>
                <a:hlinkClick r:id="rId6"/>
              </a:rPr>
              <a:t>https://us14.proxysite.com/process.php?d=</a:t>
            </a:r>
            <a:r>
              <a:rPr b="1" lang="en" sz="1150">
                <a:solidFill>
                  <a:schemeClr val="dk2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tzkJymJhV5eNrWHgOXBzVenUFOTb</a:t>
            </a:r>
            <a:endParaRPr sz="115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833400" y="1333300"/>
            <a:ext cx="7477200" cy="78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0" y="140225"/>
            <a:ext cx="91440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Rehosting Services” Is the Umbrella Term for the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Separate Services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854625" y="1516900"/>
            <a:ext cx="1888500" cy="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Website Translators</a:t>
            </a:r>
            <a:endParaRPr sz="1600"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887925" y="2481300"/>
            <a:ext cx="15669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Web Archive</a:t>
            </a:r>
            <a:endParaRPr sz="1600"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87925" y="3453750"/>
            <a:ext cx="1821900" cy="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Web-based Proxy</a:t>
            </a:r>
            <a:endParaRPr sz="1600"/>
          </a:p>
        </p:txBody>
      </p:sp>
      <p:sp>
        <p:nvSpPr>
          <p:cNvPr id="95" name="Google Shape;95;p16"/>
          <p:cNvSpPr txBox="1"/>
          <p:nvPr/>
        </p:nvSpPr>
        <p:spPr>
          <a:xfrm>
            <a:off x="1120276" y="4426200"/>
            <a:ext cx="719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21 Web Rehosting services were studied in the paper &gt; </a:t>
            </a:r>
            <a:r>
              <a:rPr lang="en" sz="15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200 million accesses/day</a:t>
            </a:r>
            <a:endParaRPr sz="150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41460" l="17883" r="18292" t="40979"/>
          <a:stretch/>
        </p:blipFill>
        <p:spPr>
          <a:xfrm>
            <a:off x="3143925" y="3391988"/>
            <a:ext cx="1412346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b="13605" l="13121" r="20543" t="11392"/>
          <a:stretch/>
        </p:blipFill>
        <p:spPr>
          <a:xfrm>
            <a:off x="5676296" y="3489900"/>
            <a:ext cx="510000" cy="71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5">
            <a:alphaModFix/>
          </a:blip>
          <a:srcRect b="8897" l="8448" r="8886" t="7873"/>
          <a:stretch/>
        </p:blipFill>
        <p:spPr>
          <a:xfrm>
            <a:off x="6445220" y="3560292"/>
            <a:ext cx="569000" cy="57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3150" y="3562213"/>
            <a:ext cx="569000" cy="5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7">
            <a:alphaModFix/>
          </a:blip>
          <a:srcRect b="17226" l="6305" r="5127" t="16897"/>
          <a:stretch/>
        </p:blipFill>
        <p:spPr>
          <a:xfrm>
            <a:off x="3209400" y="3837650"/>
            <a:ext cx="1147725" cy="37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5626" y="3549025"/>
            <a:ext cx="701750" cy="595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7150" y="1459850"/>
            <a:ext cx="569000" cy="5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10">
            <a:alphaModFix/>
          </a:blip>
          <a:srcRect b="18062" l="15893" r="13812" t="15038"/>
          <a:stretch/>
        </p:blipFill>
        <p:spPr>
          <a:xfrm>
            <a:off x="4137063" y="1461988"/>
            <a:ext cx="510000" cy="5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11">
            <a:alphaModFix/>
          </a:blip>
          <a:srcRect b="14203" l="25817" r="25817" t="13662"/>
          <a:stretch/>
        </p:blipFill>
        <p:spPr>
          <a:xfrm>
            <a:off x="4987975" y="1421734"/>
            <a:ext cx="650125" cy="64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12">
            <a:alphaModFix/>
          </a:blip>
          <a:srcRect b="17017" l="32567" r="33298" t="16639"/>
          <a:stretch/>
        </p:blipFill>
        <p:spPr>
          <a:xfrm>
            <a:off x="5897900" y="1368942"/>
            <a:ext cx="650125" cy="66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13">
            <a:alphaModFix/>
          </a:blip>
          <a:srcRect b="25184" l="0" r="0" t="38717"/>
          <a:stretch/>
        </p:blipFill>
        <p:spPr>
          <a:xfrm>
            <a:off x="6807825" y="1490700"/>
            <a:ext cx="1147725" cy="4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227152" y="2433625"/>
            <a:ext cx="1409112" cy="5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850563" y="2390948"/>
            <a:ext cx="595329" cy="5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60200" y="2586711"/>
            <a:ext cx="1566825" cy="2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833400" y="2295025"/>
            <a:ext cx="7477200" cy="78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833400" y="3258775"/>
            <a:ext cx="7477200" cy="106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7"/>
          <p:cNvSpPr txBox="1"/>
          <p:nvPr>
            <p:ph type="title"/>
          </p:nvPr>
        </p:nvSpPr>
        <p:spPr>
          <a:xfrm>
            <a:off x="0" y="140225"/>
            <a:ext cx="9144000" cy="11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Rehosting My High School Website Homepage on proxysite.com</a:t>
            </a:r>
            <a:endParaRPr sz="2400"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1718275" y="819425"/>
            <a:ext cx="5402661" cy="1627151"/>
            <a:chOff x="1340025" y="836150"/>
            <a:chExt cx="5402661" cy="1627151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40025" y="836150"/>
              <a:ext cx="2784474" cy="162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9625" y="836150"/>
              <a:ext cx="2363061" cy="1627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8075" y="2676750"/>
            <a:ext cx="2784476" cy="191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9088" y="2672725"/>
            <a:ext cx="2784474" cy="1925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190500" y="1145800"/>
            <a:ext cx="109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Direct URL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85050" y="4054425"/>
            <a:ext cx="130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Proxe Service (proxysite.com)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7487100" y="1145800"/>
            <a:ext cx="16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Web Translator (Google Translator)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601425" y="4054425"/>
            <a:ext cx="165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Web Archiving (Wayback Machine)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28" name="Google Shape;128;p17"/>
          <p:cNvCxnSpPr>
            <a:stCxn id="124" idx="3"/>
          </p:cNvCxnSpPr>
          <p:nvPr/>
        </p:nvCxnSpPr>
        <p:spPr>
          <a:xfrm>
            <a:off x="1286100" y="1338250"/>
            <a:ext cx="4200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7"/>
          <p:cNvCxnSpPr>
            <a:stCxn id="126" idx="1"/>
            <a:endCxn id="121" idx="3"/>
          </p:cNvCxnSpPr>
          <p:nvPr/>
        </p:nvCxnSpPr>
        <p:spPr>
          <a:xfrm flipH="1">
            <a:off x="7120800" y="1438300"/>
            <a:ext cx="366300" cy="1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7"/>
          <p:cNvCxnSpPr>
            <a:stCxn id="127" idx="0"/>
            <a:endCxn id="123" idx="3"/>
          </p:cNvCxnSpPr>
          <p:nvPr/>
        </p:nvCxnSpPr>
        <p:spPr>
          <a:xfrm rot="10800000">
            <a:off x="7533625" y="3635325"/>
            <a:ext cx="895800" cy="41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7"/>
          <p:cNvCxnSpPr>
            <a:stCxn id="125" idx="0"/>
            <a:endCxn id="122" idx="1"/>
          </p:cNvCxnSpPr>
          <p:nvPr/>
        </p:nvCxnSpPr>
        <p:spPr>
          <a:xfrm flipH="1" rot="10800000">
            <a:off x="738300" y="3635325"/>
            <a:ext cx="939900" cy="41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7"/>
          <p:cNvSpPr txBox="1"/>
          <p:nvPr/>
        </p:nvSpPr>
        <p:spPr>
          <a:xfrm>
            <a:off x="3362325" y="2399850"/>
            <a:ext cx="114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https://trinitycollege.lk/</a:t>
            </a:r>
            <a:endParaRPr sz="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4667250" y="2399850"/>
            <a:ext cx="353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https://trinitycollege-lk.translate.goog/?_x_tr_sl=auto&amp;_x_tr_tl=ta&amp;_x_tr_hl=en&amp;_x_tr_pto=wapp</a:t>
            </a:r>
            <a:endParaRPr sz="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1000125" y="4572750"/>
            <a:ext cx="350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https://trinitycollege-lk.translate.goog/?_x_tr_sl=auto&amp;_x_tr_tl=ta&amp;_x_tr_hl=en&amp;_x_tr_pto=wapp</a:t>
            </a:r>
            <a:endParaRPr sz="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4667250" y="4572750"/>
            <a:ext cx="3048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dk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https://web.archive.org/web/20220922114548/https://trinitycollege.lk/</a:t>
            </a:r>
            <a:endParaRPr sz="6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Web Rehosting Service Acts As the Middleman</a:t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0" r="0" t="1574"/>
          <a:stretch/>
        </p:blipFill>
        <p:spPr>
          <a:xfrm>
            <a:off x="1388688" y="1097225"/>
            <a:ext cx="6366623" cy="3234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3126000" y="4371975"/>
            <a:ext cx="46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Watanabe, Melting Pot of Origins, Feb.2020, Slideshow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https://www.ndss-symposium.org/wp-content/uploads/24140-slides.pdf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0" y="140225"/>
            <a:ext cx="9144000" cy="9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Rehosting Denotes a Single Origin, Hence the Term “Melting Pot of Origins”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0" r="0" t="1960"/>
          <a:stretch/>
        </p:blipFill>
        <p:spPr>
          <a:xfrm>
            <a:off x="1417563" y="1165275"/>
            <a:ext cx="6308874" cy="3388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1417575" y="4553950"/>
            <a:ext cx="2165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/>
              </a:rPr>
              <a:t>Same Origin Policy (SOP)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154575" y="4515550"/>
            <a:ext cx="462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Watanabe, Melting Pot of Origins, Feb.2020, Slideshow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https://www.ndss-symposium.org/wp-content/uploads/24140-slides.pdf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Same-Origin policy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302175" y="895375"/>
            <a:ext cx="8975100" cy="1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Origin {protocol, host, port}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Two</a:t>
            </a:r>
            <a:r>
              <a:rPr lang="en" sz="1500"/>
              <a:t> pages from different sources of origins should not be allowed to interfere with each other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Origin comparisons with </a:t>
            </a:r>
            <a:r>
              <a:rPr b="1" lang="en" sz="1500"/>
              <a:t>http://store.company.com/dir/page.html</a:t>
            </a:r>
            <a:r>
              <a:rPr b="1" lang="en" sz="1500">
                <a:highlight>
                  <a:srgbClr val="1B1B1B"/>
                </a:highlight>
              </a:rPr>
              <a:t>:</a:t>
            </a:r>
            <a:endParaRPr b="1" sz="1500"/>
          </a:p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60" name="Google Shape;160;p20"/>
          <p:cNvGraphicFramePr/>
          <p:nvPr/>
        </p:nvGraphicFramePr>
        <p:xfrm>
          <a:off x="773888" y="24193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{92B65862-7473-445D-9871-366D7F104C20}</a:tableStyleId>
              </a:tblPr>
              <a:tblGrid>
                <a:gridCol w="3772625"/>
                <a:gridCol w="1030850"/>
                <a:gridCol w="3107025"/>
              </a:tblGrid>
              <a:tr h="25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URL</a:t>
                      </a:r>
                      <a:endParaRPr b="1"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Outcome</a:t>
                      </a:r>
                      <a:endParaRPr b="1"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Reason</a:t>
                      </a:r>
                      <a:endParaRPr b="1"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</a:tr>
              <a:tr h="25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http://store.company.com/dir2/other.html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Same origin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Only the path differs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</a:tr>
              <a:tr h="25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http://store.company.com/dir/inner/another.html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Same origin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Only the path differs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</a:tr>
              <a:tr h="25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https://store.company.com/page.html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Failure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Different protocol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</a:tr>
              <a:tr h="397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http://store.company.com:81/dir/page.html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Failure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Different port (http:// is port 80 by default)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</a:tr>
              <a:tr h="25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http://news.company.com/dir/page.html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Failure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Different host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61" name="Google Shape;161;p20"/>
          <p:cNvSpPr txBox="1"/>
          <p:nvPr/>
        </p:nvSpPr>
        <p:spPr>
          <a:xfrm>
            <a:off x="4962525" y="4550775"/>
            <a:ext cx="372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https://developer.mozilla.org/en-US/docs/Web/Security/Same-origin_policy</a:t>
            </a:r>
            <a:endParaRPr sz="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2881300" y="1519250"/>
            <a:ext cx="3906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3481375" y="1519250"/>
            <a:ext cx="12144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2490700" y="3905275"/>
            <a:ext cx="181200" cy="21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2737300" y="1889150"/>
            <a:ext cx="678600" cy="4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Scheme/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Protocol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3722575" y="2000263"/>
            <a:ext cx="7320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Hostname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3722575" y="3611425"/>
            <a:ext cx="445200" cy="3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Port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68" name="Google Shape;168;p20"/>
          <p:cNvCxnSpPr>
            <a:stCxn id="167" idx="1"/>
            <a:endCxn id="164" idx="3"/>
          </p:cNvCxnSpPr>
          <p:nvPr/>
        </p:nvCxnSpPr>
        <p:spPr>
          <a:xfrm flipH="1">
            <a:off x="2671975" y="3780775"/>
            <a:ext cx="10506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0"/>
          <p:cNvCxnSpPr>
            <a:stCxn id="166" idx="0"/>
            <a:endCxn id="163" idx="2"/>
          </p:cNvCxnSpPr>
          <p:nvPr/>
        </p:nvCxnSpPr>
        <p:spPr>
          <a:xfrm rot="10800000">
            <a:off x="4088575" y="1776463"/>
            <a:ext cx="0" cy="2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0"/>
          <p:cNvCxnSpPr>
            <a:stCxn id="165" idx="0"/>
            <a:endCxn id="162" idx="2"/>
          </p:cNvCxnSpPr>
          <p:nvPr/>
        </p:nvCxnSpPr>
        <p:spPr>
          <a:xfrm rot="10800000">
            <a:off x="3076600" y="1776350"/>
            <a:ext cx="0" cy="1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Same origins can talk with each other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53551" l="0" r="0" t="0"/>
          <a:stretch/>
        </p:blipFill>
        <p:spPr>
          <a:xfrm>
            <a:off x="1425401" y="1166012"/>
            <a:ext cx="629317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/>
          <p:nvPr/>
        </p:nvSpPr>
        <p:spPr>
          <a:xfrm>
            <a:off x="1519238" y="1534688"/>
            <a:ext cx="2962200" cy="24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138113" y="1165988"/>
            <a:ext cx="962100" cy="985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ld Standard TT"/>
                <a:ea typeface="Old Standard TT"/>
                <a:cs typeface="Old Standard TT"/>
                <a:sym typeface="Old Standard TT"/>
              </a:rPr>
              <a:t>Bank of america account logged in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80" name="Google Shape;180;p21"/>
          <p:cNvCxnSpPr>
            <a:stCxn id="179" idx="3"/>
            <a:endCxn id="178" idx="1"/>
          </p:cNvCxnSpPr>
          <p:nvPr/>
        </p:nvCxnSpPr>
        <p:spPr>
          <a:xfrm>
            <a:off x="1100213" y="1658588"/>
            <a:ext cx="419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1"/>
          <p:cNvSpPr txBox="1"/>
          <p:nvPr/>
        </p:nvSpPr>
        <p:spPr>
          <a:xfrm>
            <a:off x="7977188" y="1027538"/>
            <a:ext cx="1028700" cy="126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Wv.gov should not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interfere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with other tabs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5495925" y="1534688"/>
            <a:ext cx="1285800" cy="24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1"/>
          <p:cNvCxnSpPr>
            <a:stCxn id="181" idx="1"/>
            <a:endCxn id="182" idx="3"/>
          </p:cNvCxnSpPr>
          <p:nvPr/>
        </p:nvCxnSpPr>
        <p:spPr>
          <a:xfrm rot="10800000">
            <a:off x="6781688" y="1658588"/>
            <a:ext cx="1195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